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20" r:id="rId2"/>
  </p:sldMasterIdLst>
  <p:notesMasterIdLst>
    <p:notesMasterId r:id="rId19"/>
  </p:notesMasterIdLst>
  <p:sldIdLst>
    <p:sldId id="258" r:id="rId3"/>
    <p:sldId id="259" r:id="rId4"/>
    <p:sldId id="271" r:id="rId5"/>
    <p:sldId id="272" r:id="rId6"/>
    <p:sldId id="262" r:id="rId7"/>
    <p:sldId id="269" r:id="rId8"/>
    <p:sldId id="278" r:id="rId9"/>
    <p:sldId id="263" r:id="rId10"/>
    <p:sldId id="290" r:id="rId11"/>
    <p:sldId id="270" r:id="rId12"/>
    <p:sldId id="285" r:id="rId13"/>
    <p:sldId id="275" r:id="rId14"/>
    <p:sldId id="276" r:id="rId15"/>
    <p:sldId id="273" r:id="rId16"/>
    <p:sldId id="274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E4F"/>
    <a:srgbClr val="4A148C"/>
    <a:srgbClr val="1B5E20"/>
    <a:srgbClr val="B7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324" autoAdjust="0"/>
    <p:restoredTop sz="99274" autoAdjust="0"/>
  </p:normalViewPr>
  <p:slideViewPr>
    <p:cSldViewPr>
      <p:cViewPr varScale="1">
        <p:scale>
          <a:sx n="88" d="100"/>
          <a:sy n="88" d="100"/>
        </p:scale>
        <p:origin x="-20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254C8-465B-433E-946F-05FEFE636170}" type="datetimeFigureOut">
              <a:rPr lang="en-US" smtClean="0"/>
              <a:pPr/>
              <a:t>9/24/15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696F7-FB1A-4D33-9C0C-68523A7F50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6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It is clear now Social Media reviews have a major role in customer’s decision. </a:t>
            </a:r>
          </a:p>
          <a:p>
            <a:pPr lvl="1"/>
            <a:r>
              <a:rPr lang="en-US" dirty="0" smtClean="0"/>
              <a:t>77% usually or always reference reviews before selecting a hotel.</a:t>
            </a:r>
          </a:p>
          <a:p>
            <a:endParaRPr lang="en-US" dirty="0" smtClean="0"/>
          </a:p>
          <a:p>
            <a:r>
              <a:rPr lang="en-US" dirty="0" smtClean="0"/>
              <a:t>- Majority of Hotels understand the importance of monitoring, analyzing, and engaging with prompt and personalized responses on all Social Media outlets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Responding to social media is reactionary. The business</a:t>
            </a:r>
            <a:r>
              <a:rPr lang="en-US" baseline="0" dirty="0" smtClean="0"/>
              <a:t> has no control over what is being said publicly.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dirty="0" smtClean="0"/>
              <a:t>Hotels don’t have control over what’s said on social media. However, they can help themselves by providing a channel for customers to share with you first.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696F7-FB1A-4D33-9C0C-68523A7F50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1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buFont typeface="Arial" pitchFamily="34" charset="0"/>
              <a:buNone/>
            </a:pPr>
            <a:r>
              <a:rPr lang="en-IN" b="1" dirty="0" smtClean="0"/>
              <a:t>Feedback</a:t>
            </a:r>
            <a:r>
              <a:rPr lang="en-IN" b="1" baseline="0" dirty="0" smtClean="0"/>
              <a:t> can be broadly </a:t>
            </a:r>
            <a:r>
              <a:rPr lang="en-IN" b="1" dirty="0" smtClean="0"/>
              <a:t>used for two purposes: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N" b="0" dirty="0" smtClean="0"/>
              <a:t>1. M</a:t>
            </a:r>
            <a:r>
              <a:rPr lang="en-IN" dirty="0" smtClean="0"/>
              <a:t>arketing – ability to have</a:t>
            </a:r>
            <a:r>
              <a:rPr lang="en-IN" baseline="0" dirty="0" smtClean="0"/>
              <a:t> conversation with</a:t>
            </a:r>
            <a:r>
              <a:rPr lang="en-IN" dirty="0" smtClean="0"/>
              <a:t> satisfied and disgruntled customers</a:t>
            </a:r>
            <a:endParaRPr lang="en-IN" b="0" dirty="0" smtClean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N" b="0" dirty="0" smtClean="0"/>
              <a:t>2.</a:t>
            </a:r>
            <a:r>
              <a:rPr lang="en-IN" b="0" baseline="0" dirty="0" smtClean="0"/>
              <a:t> </a:t>
            </a:r>
            <a:r>
              <a:rPr lang="en-IN" b="0" dirty="0" smtClean="0"/>
              <a:t>Operationally</a:t>
            </a:r>
            <a:r>
              <a:rPr lang="en-IN" b="0" baseline="0" dirty="0" smtClean="0"/>
              <a:t> – to evaluate performance and to improve using customer driven data points</a:t>
            </a:r>
            <a:endParaRPr lang="en-IN" b="0" dirty="0" smtClean="0"/>
          </a:p>
          <a:p>
            <a:pPr marL="0" lvl="0" indent="0" algn="just">
              <a:buFont typeface="Arial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just">
              <a:buFont typeface="Arial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measurement stick for any feedback system, is the response rate. In an ideal world, you want 100% participation.</a:t>
            </a:r>
          </a:p>
          <a:p>
            <a:pPr marL="0" lvl="0" indent="0" algn="just">
              <a:buFont typeface="Arial" pitchFamily="34" charset="0"/>
              <a:buNone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 algn="just">
              <a:buFont typeface="Arial" pitchFamily="34" charset="0"/>
              <a:buNone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quote,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it’s clear customers want to know you care.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how you approach them for the feedback and </a:t>
            </a:r>
            <a:r>
              <a:rPr lang="en-IN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IN" b="0" dirty="0" smtClean="0"/>
              <a:t>he design of the system are</a:t>
            </a:r>
            <a:r>
              <a:rPr lang="en-IN" b="0" baseline="0" dirty="0" smtClean="0"/>
              <a:t> critical. </a:t>
            </a:r>
          </a:p>
          <a:p>
            <a:pPr marL="0" lvl="0" indent="0" algn="just">
              <a:buFont typeface="Arial" pitchFamily="34" charset="0"/>
              <a:buNone/>
            </a:pPr>
            <a:endParaRPr lang="en-IN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696F7-FB1A-4D33-9C0C-68523A7F509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2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696F7-FB1A-4D33-9C0C-68523A7F509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9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IN" dirty="0" smtClean="0"/>
              <a:t>Curate your brand image using positive AND negative feedback.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Drive word of mouth using prompt responses and by creating personalized experiences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 comments can be posted on your website to boost Brand image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 comments - if changes are made from the customer feedback, it can be used on the website to demonstrate an openness to improve based on customers’ opinion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an opportunity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start a dialogue. 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disgruntled customers an opportunity to reach out to you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first.</a:t>
            </a:r>
            <a:endParaRPr lang="en-I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696F7-FB1A-4D33-9C0C-68523A7F509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88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Authentic Data - Capture customer opinions on how they experienced your services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Contextual Analysis - Connect relevant information to understand what impacted a customer’s experience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Actionable Insights - Use data points to use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service recovery processes,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 training, and manage change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696F7-FB1A-4D33-9C0C-68523A7F509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2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45512-7E5D-48AC-A623-A18197DAB294}" type="datetime1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88655-5863-4318-AABF-005D2EAA42EE}" type="datetime1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84DC8-7E31-4BB4-89AF-EFF9F017D39A}" type="datetime1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238875"/>
            <a:ext cx="8953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F0541-01E7-46E6-9DB4-41928DC74B4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latin typeface="Calibri"/>
              </a:rPr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A24297E-3112-4300-92EF-783901EF356D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BE1DA-931E-47AC-B5AE-4D2A0EEE55B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8FE4-7836-4BB4-8430-26049DA64CD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42A97-DA39-41E3-896A-82632747F96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32D13-2AD7-4304-9291-796736ECD511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56BFF-C9DD-491F-ABFA-9567E5D8206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887D-E512-4D77-B7BD-D2D3C8439F1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DDBF-9B43-4956-8BC5-6C72A704A3CF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71971-22A4-4BCC-8AEA-97CA9015B5F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62D4-A200-41D0-A759-CBA5209F0005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B49A5-9FF4-43CB-8318-9609AE50B635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34253-F8C3-44A0-A62C-CE8BBF4718D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2A24-CE5C-4302-82AD-2AAF633BEAD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7019-A552-4653-99E0-99C431977AD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FADB9-A719-483D-AD24-99A61F96961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6658-BE8B-4A6C-AE46-4E5B420D7BEB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9/24/15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0" y="-3836"/>
            <a:ext cx="180000" cy="2088232"/>
          </a:xfrm>
          <a:prstGeom prst="rect">
            <a:avLst/>
          </a:prstGeom>
          <a:solidFill>
            <a:srgbClr val="ED802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0" y="3642332"/>
            <a:ext cx="180000" cy="3215667"/>
          </a:xfrm>
          <a:prstGeom prst="rect">
            <a:avLst/>
          </a:prstGeom>
          <a:solidFill>
            <a:srgbClr val="882B7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25" y="6525344"/>
            <a:ext cx="705951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84" y="99000"/>
            <a:ext cx="972216" cy="6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 userDrawn="1"/>
        </p:nvSpPr>
        <p:spPr>
          <a:xfrm>
            <a:off x="0" y="2076159"/>
            <a:ext cx="180000" cy="1044116"/>
          </a:xfrm>
          <a:prstGeom prst="rect">
            <a:avLst/>
          </a:prstGeom>
          <a:solidFill>
            <a:srgbClr val="F6A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0" y="3120275"/>
            <a:ext cx="180000" cy="522058"/>
          </a:xfrm>
          <a:prstGeom prst="rect">
            <a:avLst/>
          </a:prstGeom>
          <a:solidFill>
            <a:srgbClr val="F9DB1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356350"/>
            <a:ext cx="863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158B-0358-4EEE-9AE8-D1410BA9CE61}" type="slidenum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3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45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title style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4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Master text styles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Second level</a:t>
            </a: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Third level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Fourth level</a:t>
            </a: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Fifth level</a:t>
            </a: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3294F-2D81-4CA4-B870-7E73B1291092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A015-63C5-4D96-AFC3-78BB0D4A1E9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7393B-C23C-494C-B344-E2A33D32EA6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7512-FEC0-4135-8256-03BB36754E1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B6AB9-87AA-4FFD-8AA0-C71C5081F07D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9BC7-6245-4B55-9455-D61EBBD48B7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BA03-25FA-407F-B1D8-557D1076BC57}" type="datetime1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C82F-6C06-4C1F-882E-AD75273E0391}" type="datetime1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8400-3718-4DEA-97FD-BDF472B6C15C}" type="datetime1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586A-543E-497E-93D9-27AC53CE7A31}" type="datetime1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1FA50-4BD6-4FFC-A455-74E6207E510C}" type="datetime1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05A1-FE45-4415-B5B1-215E453BABC2}" type="datetime1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5F8A5-C071-4E2D-92EC-F24C3811F9BC}" type="datetime1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BD76E-496E-4F30-A0BE-2D6C88D82CC4}" type="datetime1">
              <a:rPr lang="en-US" smtClean="0"/>
              <a:pPr/>
              <a:t>9/24/15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3836"/>
            <a:ext cx="180000" cy="2088232"/>
          </a:xfrm>
          <a:prstGeom prst="rect">
            <a:avLst/>
          </a:prstGeom>
          <a:solidFill>
            <a:srgbClr val="ED802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642332"/>
            <a:ext cx="180000" cy="3215667"/>
          </a:xfrm>
          <a:prstGeom prst="rect">
            <a:avLst/>
          </a:prstGeom>
          <a:solidFill>
            <a:srgbClr val="882B7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25" y="6525344"/>
            <a:ext cx="705951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84" y="99000"/>
            <a:ext cx="972216" cy="6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2076159"/>
            <a:ext cx="180000" cy="1044116"/>
          </a:xfrm>
          <a:prstGeom prst="rect">
            <a:avLst/>
          </a:prstGeom>
          <a:solidFill>
            <a:srgbClr val="F6A9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120275"/>
            <a:ext cx="180000" cy="522058"/>
          </a:xfrm>
          <a:prstGeom prst="rect">
            <a:avLst/>
          </a:prstGeom>
          <a:solidFill>
            <a:srgbClr val="F9DB1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ooter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38875"/>
            <a:ext cx="8953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0379E6-BFCB-45B1-AC60-4F9E6B619940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9/24/15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50" dirty="0" smtClean="0">
                <a:solidFill>
                  <a:srgbClr val="10253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Calibri"/>
              </a:rPr>
              <a:t>INNsight.com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8853A-3729-4993-BE43-6370C011404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31" name="Picture 6" descr="header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" y="0"/>
            <a:ext cx="89535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457200"/>
            <a:ext cx="70866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microsoft.com/office/2007/relationships/hdphoto" Target="../media/hdphoto1.wdp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vjay.com" TargetMode="External"/><Relationship Id="rId4" Type="http://schemas.openxmlformats.org/officeDocument/2006/relationships/hyperlink" Target="mailto:Sales@INNsight.com" TargetMode="External"/><Relationship Id="rId5" Type="http://schemas.openxmlformats.org/officeDocument/2006/relationships/hyperlink" Target="mailto:Sales@MavJay.com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innsight.com/aboutu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Stay in Front of the Changing Digital Landscape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 smtClean="0"/>
              <a:t>Presented by:</a:t>
            </a:r>
          </a:p>
          <a:p>
            <a:r>
              <a:rPr lang="en-US" dirty="0" smtClean="0"/>
              <a:t>Raj </a:t>
            </a:r>
            <a:r>
              <a:rPr lang="en-US" dirty="0"/>
              <a:t>Patel, Founder </a:t>
            </a:r>
            <a:r>
              <a:rPr lang="en-US" dirty="0" smtClean="0"/>
              <a:t>&amp; CEO</a:t>
            </a:r>
            <a:r>
              <a:rPr lang="en-US" dirty="0"/>
              <a:t>, </a:t>
            </a:r>
            <a:r>
              <a:rPr lang="en-US" dirty="0" err="1" smtClean="0"/>
              <a:t>INNsight</a:t>
            </a:r>
            <a:endParaRPr lang="en-US" dirty="0"/>
          </a:p>
          <a:p>
            <a:r>
              <a:rPr lang="en-US" dirty="0" smtClean="0"/>
              <a:t>Manoj </a:t>
            </a:r>
            <a:r>
              <a:rPr lang="en-US" dirty="0"/>
              <a:t>Vijayasekar, </a:t>
            </a:r>
            <a:r>
              <a:rPr lang="en-US" dirty="0" smtClean="0"/>
              <a:t>Founder &amp; CEO, MavJay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84" y="99000"/>
            <a:ext cx="972216" cy="6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innsight_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024147"/>
            <a:ext cx="807113" cy="376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Feedback &amp; Operations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11" y="1859756"/>
            <a:ext cx="3451179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24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4599300" cy="323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4719388" cy="184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445468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30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924800" cy="96043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How to solicit and mediate public reviews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11D64"/>
                </a:solidFill>
                <a:latin typeface="+mj-lt"/>
              </a:rPr>
              <a:t>Solicit with a guest review card at check-out</a:t>
            </a:r>
          </a:p>
          <a:p>
            <a:pPr marL="0" indent="0">
              <a:spcBef>
                <a:spcPts val="0"/>
              </a:spcBef>
              <a:buClr>
                <a:srgbClr val="C35D09"/>
              </a:buClr>
              <a:buSzPct val="125000"/>
              <a:buNone/>
            </a:pPr>
            <a:endParaRPr lang="en-US" sz="1800" b="1" dirty="0">
              <a:solidFill>
                <a:srgbClr val="311D64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Clr>
                <a:srgbClr val="C35D09"/>
              </a:buClr>
              <a:buSzPct val="125000"/>
              <a:buNone/>
            </a:pPr>
            <a:endParaRPr lang="en-US" sz="1800" b="1" dirty="0" smtClean="0">
              <a:solidFill>
                <a:srgbClr val="311D64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endParaRPr lang="en-US" sz="1800" b="1" dirty="0" smtClean="0">
              <a:solidFill>
                <a:srgbClr val="311D64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endParaRPr lang="en-US" sz="1800" b="1" dirty="0">
              <a:solidFill>
                <a:srgbClr val="311D64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endParaRPr lang="en-US" sz="1800" b="1" dirty="0" smtClean="0">
              <a:solidFill>
                <a:srgbClr val="311D64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endParaRPr lang="en-US" sz="1800" b="1" dirty="0">
              <a:solidFill>
                <a:srgbClr val="311D64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endParaRPr lang="en-US" sz="1800" b="1" dirty="0" smtClean="0">
              <a:solidFill>
                <a:srgbClr val="311D64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endParaRPr lang="en-US" sz="1800" b="1" dirty="0">
              <a:solidFill>
                <a:srgbClr val="311D64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endParaRPr lang="en-US" sz="1800" b="1" dirty="0" smtClean="0">
              <a:solidFill>
                <a:srgbClr val="311D64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endParaRPr lang="en-US" sz="1800" b="1" dirty="0">
              <a:solidFill>
                <a:srgbClr val="311D64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endParaRPr lang="en-US" sz="1800" b="1" dirty="0" smtClean="0">
              <a:solidFill>
                <a:srgbClr val="311D64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endParaRPr lang="en-US" sz="1800" b="1" dirty="0" smtClean="0">
              <a:solidFill>
                <a:srgbClr val="311D64"/>
              </a:solidFill>
              <a:latin typeface="+mj-lt"/>
            </a:endParaRPr>
          </a:p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11D64"/>
                </a:solidFill>
                <a:latin typeface="+mj-lt"/>
              </a:rPr>
              <a:t>Use a tool like </a:t>
            </a:r>
            <a:r>
              <a:rPr lang="en-US" sz="1800" b="1" dirty="0" err="1" smtClean="0">
                <a:solidFill>
                  <a:srgbClr val="311D64"/>
                </a:solidFill>
                <a:latin typeface="+mj-lt"/>
              </a:rPr>
              <a:t>MavJay’s</a:t>
            </a:r>
            <a:r>
              <a:rPr lang="en-US" sz="1800" b="1" dirty="0" smtClean="0">
                <a:solidFill>
                  <a:srgbClr val="311D64"/>
                </a:solidFill>
                <a:latin typeface="+mj-lt"/>
              </a:rPr>
              <a:t> to solicit feedback real-time to </a:t>
            </a:r>
            <a:r>
              <a:rPr lang="en-US" sz="1800" b="1" u="sng" dirty="0" smtClean="0">
                <a:solidFill>
                  <a:srgbClr val="311D64"/>
                </a:solidFill>
                <a:latin typeface="+mj-lt"/>
              </a:rPr>
              <a:t>strike when the iron is hot</a:t>
            </a:r>
          </a:p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11D64"/>
                </a:solidFill>
                <a:latin typeface="+mj-lt"/>
              </a:rPr>
              <a:t>Re-affirm the solicitation with an email request if not completed on premise</a:t>
            </a:r>
          </a:p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11D64"/>
                </a:solidFill>
                <a:latin typeface="+mj-lt"/>
              </a:rPr>
              <a:t>Monitor all reviews sites and act fast to remedy reputation based situations that arise</a:t>
            </a:r>
            <a:endParaRPr lang="en-US" sz="1800" b="1" dirty="0">
              <a:solidFill>
                <a:srgbClr val="311D64"/>
              </a:solidFill>
              <a:latin typeface="+mj-lt"/>
            </a:endParaRPr>
          </a:p>
        </p:txBody>
      </p:sp>
      <p:pic>
        <p:nvPicPr>
          <p:cNvPr id="5" name="Picture 4" descr="reviewc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4495800" cy="32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1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86600" cy="960438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Direct Review Management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11D64"/>
                </a:solidFill>
                <a:effectLst/>
              </a:rPr>
              <a:t>Does your hotel’s website </a:t>
            </a:r>
            <a:r>
              <a:rPr lang="en-US" sz="2400" b="1" dirty="0" smtClean="0">
                <a:solidFill>
                  <a:srgbClr val="311D64"/>
                </a:solidFill>
              </a:rPr>
              <a:t>display </a:t>
            </a:r>
            <a:r>
              <a:rPr lang="en-US" sz="2400" b="1" dirty="0" smtClean="0">
                <a:solidFill>
                  <a:srgbClr val="311D64"/>
                </a:solidFill>
                <a:effectLst/>
              </a:rPr>
              <a:t>authentic reviews?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311D64"/>
              </a:solidFill>
              <a:effectLst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311D64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311D64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311D64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311D64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800" dirty="0">
              <a:solidFill>
                <a:srgbClr val="311D64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800" b="1" dirty="0">
              <a:solidFill>
                <a:srgbClr val="311D64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311D64"/>
                </a:solidFill>
                <a:ea typeface="Calibri"/>
                <a:cs typeface="Times New Roman"/>
              </a:rPr>
              <a:t>Are you monitoring OTA website reviews pages and using their applicable tools?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311D64"/>
                </a:solidFill>
                <a:ea typeface="Calibri"/>
                <a:cs typeface="Times New Roman"/>
              </a:rPr>
              <a:t>Are you actively managing your </a:t>
            </a:r>
            <a:r>
              <a:rPr lang="en-US" sz="2000" dirty="0" err="1" smtClean="0">
                <a:solidFill>
                  <a:srgbClr val="311D64"/>
                </a:solidFill>
                <a:ea typeface="Calibri"/>
                <a:cs typeface="Times New Roman"/>
              </a:rPr>
              <a:t>TripAdvisor</a:t>
            </a:r>
            <a:r>
              <a:rPr lang="en-US" sz="2000" dirty="0" smtClean="0">
                <a:solidFill>
                  <a:srgbClr val="311D64"/>
                </a:solidFill>
                <a:ea typeface="Calibri"/>
                <a:cs typeface="Times New Roman"/>
              </a:rPr>
              <a:t>, Yelp and Google Plus Pages?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72574"/>
            <a:ext cx="6324600" cy="330902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7192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2140086"/>
            <a:ext cx="8915400" cy="3451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86600" cy="960438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Social Media Management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311D64"/>
                </a:solidFill>
                <a:effectLst/>
              </a:rPr>
              <a:t>Who is managing your social networks from Twitter and Facebook to Foursquare and Google+?</a:t>
            </a:r>
          </a:p>
          <a:p>
            <a:pPr marL="0" indent="0">
              <a:buNone/>
            </a:pPr>
            <a:endParaRPr lang="en-US" sz="2400" dirty="0" smtClean="0">
              <a:solidFill>
                <a:srgbClr val="311D64"/>
              </a:solidFill>
              <a:effectLst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311D64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311D64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311D64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311D64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800" dirty="0">
              <a:solidFill>
                <a:srgbClr val="311D64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800" b="1" dirty="0">
              <a:solidFill>
                <a:srgbClr val="311D64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311D64"/>
                </a:solidFill>
                <a:ea typeface="Calibri"/>
                <a:cs typeface="Times New Roman"/>
              </a:rPr>
              <a:t>INNsight ensures that your property is displayed and highlighted correctly on Google Places, Yelp, TripAdvisor, Bing Maps, and Yahoo Local</a:t>
            </a:r>
          </a:p>
        </p:txBody>
      </p:sp>
    </p:spTree>
    <p:extLst>
      <p:ext uri="{BB962C8B-B14F-4D97-AF65-F5344CB8AC3E}">
        <p14:creationId xmlns:p14="http://schemas.microsoft.com/office/powerpoint/2010/main" val="4180546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086600" cy="960438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E46C0A"/>
                </a:solidFill>
              </a:rPr>
              <a:t>TripConnect</a:t>
            </a:r>
            <a:r>
              <a:rPr lang="en-US" sz="2800" b="1" dirty="0" smtClean="0">
                <a:solidFill>
                  <a:srgbClr val="E46C0A"/>
                </a:solidFill>
              </a:rPr>
              <a:t>: Leverage Public Reviews = Sales</a:t>
            </a:r>
            <a:endParaRPr lang="en-US" sz="2800" b="1" i="1" dirty="0">
              <a:solidFill>
                <a:srgbClr val="E46C0A"/>
              </a:solidFill>
            </a:endParaRPr>
          </a:p>
        </p:txBody>
      </p:sp>
      <p:pic>
        <p:nvPicPr>
          <p:cNvPr id="5" name="Picture 4" descr="T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6105549" cy="3134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200" y="3682171"/>
            <a:ext cx="4267200" cy="2566229"/>
          </a:xfrm>
          <a:prstGeom prst="rect">
            <a:avLst/>
          </a:prstGeom>
          <a:solidFill>
            <a:srgbClr val="C35D09"/>
          </a:solidFill>
        </p:spPr>
      </p:pic>
      <p:sp>
        <p:nvSpPr>
          <p:cNvPr id="9" name="Circular Arrow 8"/>
          <p:cNvSpPr/>
          <p:nvPr/>
        </p:nvSpPr>
        <p:spPr>
          <a:xfrm>
            <a:off x="5638800" y="1600200"/>
            <a:ext cx="1984448" cy="1984448"/>
          </a:xfrm>
          <a:prstGeom prst="circularArrow">
            <a:avLst>
              <a:gd name="adj1" fmla="val 2271"/>
              <a:gd name="adj2" fmla="val 273786"/>
              <a:gd name="adj3" fmla="val 19550703"/>
              <a:gd name="adj4" fmla="val 12575511"/>
              <a:gd name="adj5" fmla="val 265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6019800" y="2020669"/>
            <a:ext cx="1330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11D64"/>
                </a:solidFill>
                <a:latin typeface="Arial" charset="0"/>
                <a:cs typeface="Arial" charset="0"/>
              </a:rPr>
              <a:t>Available?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11D64"/>
                </a:solidFill>
                <a:latin typeface="Arial" charset="0"/>
                <a:cs typeface="Arial" charset="0"/>
              </a:rPr>
              <a:t>Yes/No</a:t>
            </a:r>
            <a:endParaRPr lang="en-US" b="1" dirty="0">
              <a:solidFill>
                <a:srgbClr val="311D64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6" descr="http://www.innsight.com/assets/images/homeimages/logo_ho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117627"/>
            <a:ext cx="1524000" cy="701773"/>
          </a:xfrm>
          <a:prstGeom prst="rect">
            <a:avLst/>
          </a:prstGeom>
          <a:noFill/>
        </p:spPr>
      </p:pic>
      <p:sp>
        <p:nvSpPr>
          <p:cNvPr id="12" name="Circular Arrow 11"/>
          <p:cNvSpPr/>
          <p:nvPr/>
        </p:nvSpPr>
        <p:spPr>
          <a:xfrm flipH="1" flipV="1">
            <a:off x="5638800" y="1143000"/>
            <a:ext cx="1984448" cy="1984448"/>
          </a:xfrm>
          <a:prstGeom prst="circularArrow">
            <a:avLst>
              <a:gd name="adj1" fmla="val 2271"/>
              <a:gd name="adj2" fmla="val 273786"/>
              <a:gd name="adj3" fmla="val 19550703"/>
              <a:gd name="adj4" fmla="val 12575511"/>
              <a:gd name="adj5" fmla="val 265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63246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44958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311D64"/>
                </a:solidFill>
                <a:latin typeface="Calibri"/>
                <a:cs typeface="Arial" charset="0"/>
              </a:rPr>
              <a:t>Guest completes booking on </a:t>
            </a:r>
            <a:r>
              <a:rPr lang="en-US" sz="1400" dirty="0" err="1" smtClean="0">
                <a:solidFill>
                  <a:srgbClr val="311D64"/>
                </a:solidFill>
                <a:latin typeface="Calibri"/>
                <a:cs typeface="Arial" charset="0"/>
              </a:rPr>
              <a:t>TripConnect</a:t>
            </a:r>
            <a:endParaRPr lang="en-US" sz="1400" dirty="0" smtClean="0">
              <a:solidFill>
                <a:srgbClr val="311D64"/>
              </a:solidFill>
              <a:latin typeface="Calibri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311D64"/>
                </a:solidFill>
                <a:latin typeface="Calibri"/>
                <a:cs typeface="Arial" charset="0"/>
              </a:rPr>
              <a:t>All reservation details transmit to INNsight PMS</a:t>
            </a:r>
            <a:endParaRPr lang="en-US" sz="1400" dirty="0">
              <a:solidFill>
                <a:srgbClr val="311D64"/>
              </a:solidFill>
              <a:latin typeface="Calibri"/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311D64"/>
                </a:solidFill>
                <a:latin typeface="Calibri"/>
                <a:cs typeface="Arial" charset="0"/>
              </a:rPr>
              <a:t>Reservation Fax is fired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311D64"/>
                </a:solidFill>
                <a:latin typeface="Calibri"/>
                <a:cs typeface="Arial" charset="0"/>
              </a:rPr>
              <a:t>Property Branded Reservation Confirmation Emails sent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311D64"/>
                </a:solidFill>
                <a:latin typeface="Calibri"/>
                <a:cs typeface="Arial" charset="0"/>
              </a:rPr>
              <a:t>Reservation Reminder Email queued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1400" dirty="0" smtClean="0">
                <a:solidFill>
                  <a:srgbClr val="311D64"/>
                </a:solidFill>
                <a:latin typeface="Calibri"/>
                <a:cs typeface="Arial" charset="0"/>
              </a:rPr>
              <a:t>Thank You email soliciting review after check out</a:t>
            </a:r>
          </a:p>
        </p:txBody>
      </p:sp>
      <p:sp>
        <p:nvSpPr>
          <p:cNvPr id="17" name="Left Arrow 16"/>
          <p:cNvSpPr/>
          <p:nvPr/>
        </p:nvSpPr>
        <p:spPr>
          <a:xfrm rot="10800000">
            <a:off x="4419600" y="4876800"/>
            <a:ext cx="381000" cy="228600"/>
          </a:xfrm>
          <a:prstGeom prst="leftArrow">
            <a:avLst>
              <a:gd name="adj1" fmla="val 50000"/>
              <a:gd name="adj2" fmla="val 7381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6394847"/>
            <a:ext cx="82935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311D64"/>
                </a:solidFill>
                <a:latin typeface="Arial" charset="0"/>
                <a:cs typeface="Arial" charset="0"/>
              </a:rPr>
              <a:t>Full end-to-end booking integration that is Free, easy-to-use, and </a:t>
            </a:r>
            <a:r>
              <a:rPr lang="en-US" sz="1600" b="1" i="1" dirty="0" smtClean="0">
                <a:solidFill>
                  <a:srgbClr val="311D64"/>
                </a:solidFill>
                <a:latin typeface="Arial" charset="0"/>
                <a:cs typeface="Arial" charset="0"/>
              </a:rPr>
              <a:t>enable </a:t>
            </a:r>
            <a:r>
              <a:rPr lang="en-US" sz="1600" b="1" i="1" dirty="0">
                <a:solidFill>
                  <a:srgbClr val="311D64"/>
                </a:solidFill>
                <a:latin typeface="Arial" charset="0"/>
                <a:cs typeface="Arial" charset="0"/>
              </a:rPr>
              <a:t>for Hotels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1343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11D64"/>
                </a:solidFill>
                <a:latin typeface="Calibri"/>
                <a:cs typeface="Arial" charset="0"/>
              </a:rPr>
              <a:t>Hotel manages rates and inventory on INNsight PMS with ease</a:t>
            </a:r>
          </a:p>
        </p:txBody>
      </p:sp>
    </p:spTree>
    <p:extLst>
      <p:ext uri="{BB962C8B-B14F-4D97-AF65-F5344CB8AC3E}">
        <p14:creationId xmlns:p14="http://schemas.microsoft.com/office/powerpoint/2010/main" val="1741393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86600" cy="960438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Thank You!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Any </a:t>
            </a:r>
            <a:r>
              <a:rPr lang="en-US" dirty="0" smtClean="0"/>
              <a:t>questions</a:t>
            </a:r>
            <a:r>
              <a:rPr lang="en-US" dirty="0" smtClean="0"/>
              <a:t>?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www.innsight.com/aboutus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www.mavjay.com</a:t>
            </a: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Contact us at:</a:t>
            </a: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Sales@INNsight.com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pPr marL="0" indent="0" algn="ctr">
              <a:buNone/>
            </a:pPr>
            <a:r>
              <a:rPr lang="en-US" dirty="0" smtClean="0">
                <a:hlinkClick r:id="rId5"/>
              </a:rPr>
              <a:t>Sales@MavJay.com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7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286000"/>
            <a:ext cx="316230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World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600201"/>
            <a:ext cx="6781800" cy="76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Social Media reviews are a big deal!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2848799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3200" b="1" dirty="0">
                <a:solidFill>
                  <a:srgbClr val="880E4F"/>
                </a:solidFill>
                <a:latin typeface="Garamond" pitchFamily="18" charset="0"/>
              </a:rPr>
              <a:t>“77% usually or always reference reviews before selecting a hotel.”</a:t>
            </a:r>
            <a:r>
              <a:rPr lang="en-US" sz="2800" baseline="30000" dirty="0" smtClean="0"/>
              <a:t>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924800" cy="96043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Your Standalone Hotel Website: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Marry your online experience to your off-line one </a:t>
            </a:r>
            <a:endParaRPr lang="en-US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1219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11D64"/>
                </a:solidFill>
                <a:latin typeface="+mj-lt"/>
              </a:rPr>
              <a:t>It is imperative that you have your own standalone hotel website</a:t>
            </a:r>
          </a:p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11D64"/>
                </a:solidFill>
                <a:latin typeface="+mj-lt"/>
              </a:rPr>
              <a:t>Your standalone/vanity website should be designed to mimic your property’s look and feel, color scheme</a:t>
            </a:r>
          </a:p>
          <a:p>
            <a:pPr>
              <a:spcBef>
                <a:spcPts val="0"/>
              </a:spcBef>
              <a:buClr>
                <a:srgbClr val="C35D09"/>
              </a:buClr>
              <a:buSzPct val="125000"/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311D64"/>
                </a:solidFill>
                <a:latin typeface="+mj-lt"/>
              </a:rPr>
              <a:t>Engage the customer from search, booking, pre check-in, check-out and review solicitation</a:t>
            </a:r>
            <a:endParaRPr lang="en-US" sz="1800" b="1" dirty="0">
              <a:solidFill>
                <a:srgbClr val="311D64"/>
              </a:solidFill>
              <a:latin typeface="+mj-lt"/>
            </a:endParaRPr>
          </a:p>
        </p:txBody>
      </p:sp>
      <p:pic>
        <p:nvPicPr>
          <p:cNvPr id="9" name="Picture 8" descr="2.jpg"/>
          <p:cNvPicPr>
            <a:picLocks noChangeAspect="1"/>
          </p:cNvPicPr>
          <p:nvPr/>
        </p:nvPicPr>
        <p:blipFill>
          <a:blip r:embed="rId2" cstate="print">
            <a:lum bright="-4000"/>
          </a:blip>
          <a:stretch>
            <a:fillRect/>
          </a:stretch>
        </p:blipFill>
        <p:spPr>
          <a:xfrm>
            <a:off x="4721" y="2790570"/>
            <a:ext cx="9139279" cy="3457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6324600"/>
            <a:ext cx="591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4F81BD">
                    <a:lumMod val="50000"/>
                  </a:srgbClr>
                </a:solidFill>
                <a:latin typeface="Calibri"/>
                <a:cs typeface="Arial" charset="0"/>
              </a:rPr>
              <a:t>Example Standalone Website: </a:t>
            </a:r>
            <a:r>
              <a:rPr lang="en-US" b="1" dirty="0" err="1" smtClean="0">
                <a:solidFill>
                  <a:srgbClr val="4F81BD">
                    <a:lumMod val="50000"/>
                  </a:srgbClr>
                </a:solidFill>
                <a:latin typeface="Calibri"/>
                <a:cs typeface="Arial" charset="0"/>
              </a:rPr>
              <a:t>www.yosemitewestgate.com</a:t>
            </a:r>
            <a:endParaRPr lang="en-US" b="1" dirty="0">
              <a:solidFill>
                <a:srgbClr val="4F81BD">
                  <a:lumMod val="50000"/>
                </a:srgb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6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2362200"/>
            <a:ext cx="8096250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467600" cy="960438"/>
          </a:xfrm>
        </p:spPr>
        <p:txBody>
          <a:bodyPr/>
          <a:lstStyle/>
          <a:p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Mobile Websites are a MUST</a:t>
            </a:r>
            <a:endParaRPr lang="en-US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311D64"/>
                </a:solidFill>
              </a:rPr>
              <a:t>With more travelers than ever before using their smartphones to book, it is imperative to have your website fully redesigned and compatible for mobile devices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311D64"/>
                </a:solidFill>
              </a:rPr>
              <a:t>If your website is not adaptive or responsive, you will frustrate visitors before they even arrive!</a:t>
            </a: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8982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Customer Feedback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en-US" sz="3200" b="1" dirty="0">
                <a:solidFill>
                  <a:srgbClr val="880E4F"/>
                </a:solidFill>
                <a:latin typeface="Garamond" pitchFamily="18" charset="0"/>
              </a:rPr>
              <a:t>“91% of customers don’t always complain when they receive poor customer service with over 40% of them thinking it is not worth complaining as companies simply don’t </a:t>
            </a:r>
            <a:r>
              <a:rPr lang="en-US" sz="3200" b="1" dirty="0" err="1">
                <a:solidFill>
                  <a:srgbClr val="880E4F"/>
                </a:solidFill>
                <a:latin typeface="Garamond" pitchFamily="18" charset="0"/>
              </a:rPr>
              <a:t>care!</a:t>
            </a:r>
            <a:r>
              <a:rPr lang="en-US" sz="3200" b="1" dirty="0" err="1" smtClean="0">
                <a:solidFill>
                  <a:srgbClr val="880E4F"/>
                </a:solidFill>
                <a:latin typeface="Garamond" pitchFamily="18" charset="0"/>
              </a:rPr>
              <a:t>”</a:t>
            </a:r>
            <a:r>
              <a:rPr lang="en-US" baseline="30000" dirty="0" err="1"/>
              <a:t>2</a:t>
            </a:r>
            <a:endParaRPr lang="en-I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82732"/>
            <a:ext cx="1524000" cy="251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03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Feedback Design Factors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7714584" cy="2286000"/>
          </a:xfrm>
        </p:spPr>
        <p:txBody>
          <a:bodyPr>
            <a:normAutofit fontScale="92500"/>
          </a:bodyPr>
          <a:lstStyle/>
          <a:p>
            <a:pPr marL="514350" indent="-514350" algn="just"/>
            <a:r>
              <a:rPr lang="en-US" dirty="0" smtClean="0"/>
              <a:t>Data vs. Responses</a:t>
            </a:r>
          </a:p>
          <a:p>
            <a:pPr marL="514350" indent="-514350" algn="just"/>
            <a:r>
              <a:rPr lang="en-US" dirty="0" smtClean="0"/>
              <a:t>Timing – When are Customers most willing? When is the experience clearest in mind?</a:t>
            </a:r>
          </a:p>
          <a:p>
            <a:pPr marL="514350" indent="-514350" algn="just"/>
            <a:r>
              <a:rPr lang="en-US" dirty="0" smtClean="0"/>
              <a:t>Feedback loop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40386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80E4F"/>
                </a:solidFill>
                <a:latin typeface="Garamond" pitchFamily="18" charset="0"/>
              </a:rPr>
              <a:t>“81% of customers would be more likely to give feedback if they knew there would be an instant response.”</a:t>
            </a:r>
            <a:r>
              <a:rPr lang="en-US" sz="2800" baseline="30000" dirty="0"/>
              <a:t>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472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6658-BE8B-4A6C-AE46-4E5B420D7BEB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9/24/15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158B-0358-4EEE-9AE8-D1410BA9CE61}" type="slidenum">
              <a:rPr kumimoji="0" lang="en-IN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844445" cy="504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90600"/>
            <a:ext cx="2844445" cy="505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44445" cy="504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02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Feedback &amp; Marketing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Curate your brand image</a:t>
            </a:r>
          </a:p>
          <a:p>
            <a:pPr algn="just"/>
            <a:r>
              <a:rPr lang="en-US" dirty="0" smtClean="0"/>
              <a:t>Drive word of mouth</a:t>
            </a:r>
            <a:endParaRPr lang="en-IN" dirty="0" smtClean="0"/>
          </a:p>
          <a:p>
            <a:pPr algn="just"/>
            <a:endParaRPr lang="en-IN" dirty="0" smtClean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58" y="2971800"/>
            <a:ext cx="4385092" cy="297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03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01295" y="533400"/>
            <a:ext cx="234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 dirty="0" smtClean="0"/>
              <a:t>Service Recovery</a:t>
            </a:r>
            <a:endParaRPr lang="en-IN" sz="24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37654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r="10811"/>
          <a:stretch/>
        </p:blipFill>
        <p:spPr bwMode="auto">
          <a:xfrm>
            <a:off x="4724400" y="3276600"/>
            <a:ext cx="3915369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39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H&amp;LA Conference - MavJay &amp; INNs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Nsigh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CH&amp;LA Conference - MavJay &amp; INNsights.potx</Template>
  <TotalTime>3391</TotalTime>
  <Words>798</Words>
  <Application>Microsoft Macintosh PowerPoint</Application>
  <PresentationFormat>On-screen Show (4:3)</PresentationFormat>
  <Paragraphs>118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CH&amp;LA Conference - MavJay &amp; INNsights</vt:lpstr>
      <vt:lpstr>INNsight Template</vt:lpstr>
      <vt:lpstr>Stay in Front of the Changing Digital Landscape</vt:lpstr>
      <vt:lpstr>The New World</vt:lpstr>
      <vt:lpstr>Your Standalone Hotel Website: Marry your online experience to your off-line one </vt:lpstr>
      <vt:lpstr>Mobile Websites are a MUST</vt:lpstr>
      <vt:lpstr>Customer Feedback</vt:lpstr>
      <vt:lpstr>Feedback Design Factors</vt:lpstr>
      <vt:lpstr>PowerPoint Presentation</vt:lpstr>
      <vt:lpstr>Feedback &amp; Marketing</vt:lpstr>
      <vt:lpstr>PowerPoint Presentation</vt:lpstr>
      <vt:lpstr>Feedback &amp; Operations</vt:lpstr>
      <vt:lpstr>PowerPoint Presentation</vt:lpstr>
      <vt:lpstr>How to solicit and mediate public reviews</vt:lpstr>
      <vt:lpstr>Direct Review Management</vt:lpstr>
      <vt:lpstr>Social Media Management</vt:lpstr>
      <vt:lpstr>TripConnect: Leverage Public Reviews = Sales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Srivatsan Mavjay</dc:creator>
  <cp:lastModifiedBy>Raj Patel</cp:lastModifiedBy>
  <cp:revision>249</cp:revision>
  <dcterms:created xsi:type="dcterms:W3CDTF">2006-08-16T00:00:00Z</dcterms:created>
  <dcterms:modified xsi:type="dcterms:W3CDTF">2015-09-24T18:43:32Z</dcterms:modified>
</cp:coreProperties>
</file>